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7" r:id="rId1"/>
  </p:sldMasterIdLst>
  <p:notesMasterIdLst>
    <p:notesMasterId r:id="rId22"/>
  </p:notesMasterIdLst>
  <p:sldIdLst>
    <p:sldId id="256" r:id="rId2"/>
    <p:sldId id="278" r:id="rId3"/>
    <p:sldId id="275" r:id="rId4"/>
    <p:sldId id="281" r:id="rId5"/>
    <p:sldId id="282" r:id="rId6"/>
    <p:sldId id="283" r:id="rId7"/>
    <p:sldId id="279" r:id="rId8"/>
    <p:sldId id="276" r:id="rId9"/>
    <p:sldId id="277" r:id="rId10"/>
    <p:sldId id="284" r:id="rId11"/>
    <p:sldId id="285" r:id="rId12"/>
    <p:sldId id="289" r:id="rId13"/>
    <p:sldId id="290" r:id="rId14"/>
    <p:sldId id="291" r:id="rId15"/>
    <p:sldId id="286" r:id="rId16"/>
    <p:sldId id="287" r:id="rId17"/>
    <p:sldId id="288" r:id="rId18"/>
    <p:sldId id="292" r:id="rId19"/>
    <p:sldId id="293" r:id="rId20"/>
    <p:sldId id="26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sbitt, Stephen" initials="NS" lastIdx="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58" autoAdjust="0"/>
    <p:restoredTop sz="94660"/>
  </p:normalViewPr>
  <p:slideViewPr>
    <p:cSldViewPr snapToGrid="0">
      <p:cViewPr>
        <p:scale>
          <a:sx n="75" d="100"/>
          <a:sy n="75" d="100"/>
        </p:scale>
        <p:origin x="2504" y="1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commentAuthors" Target="commentAuthors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A1449-34AF-1545-A9EC-58FB2B23A78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1FDB6B-40A9-474E-A31E-0251A422E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660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2/15/17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2/15/17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929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hyperlink" Target="https://www.tutorialspoint.com/python/list_insert.htm" TargetMode="External"/><Relationship Id="rId12" Type="http://schemas.openxmlformats.org/officeDocument/2006/relationships/hyperlink" Target="https://www.tutorialspoint.com/python/list_pop.htm" TargetMode="External"/><Relationship Id="rId13" Type="http://schemas.openxmlformats.org/officeDocument/2006/relationships/hyperlink" Target="https://www.tutorialspoint.com/python/list_remove.htm" TargetMode="External"/><Relationship Id="rId14" Type="http://schemas.openxmlformats.org/officeDocument/2006/relationships/hyperlink" Target="https://www.tutorialspoint.com/python/list_reverse.htm" TargetMode="External"/><Relationship Id="rId15" Type="http://schemas.openxmlformats.org/officeDocument/2006/relationships/hyperlink" Target="https://www.tutorialspoint.com/python/list_sort.htm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tutorialspoint.com/python/list_cmp.htm" TargetMode="External"/><Relationship Id="rId3" Type="http://schemas.openxmlformats.org/officeDocument/2006/relationships/hyperlink" Target="https://www.tutorialspoint.com/python/list_len.htm" TargetMode="External"/><Relationship Id="rId4" Type="http://schemas.openxmlformats.org/officeDocument/2006/relationships/hyperlink" Target="https://www.tutorialspoint.com/python/list_max.htm" TargetMode="External"/><Relationship Id="rId5" Type="http://schemas.openxmlformats.org/officeDocument/2006/relationships/hyperlink" Target="https://www.tutorialspoint.com/python/list_min.htm" TargetMode="External"/><Relationship Id="rId6" Type="http://schemas.openxmlformats.org/officeDocument/2006/relationships/hyperlink" Target="https://www.tutorialspoint.com/python/list_list.htm" TargetMode="External"/><Relationship Id="rId7" Type="http://schemas.openxmlformats.org/officeDocument/2006/relationships/hyperlink" Target="https://www.tutorialspoint.com/python/list_append.htm" TargetMode="External"/><Relationship Id="rId8" Type="http://schemas.openxmlformats.org/officeDocument/2006/relationships/hyperlink" Target="https://www.tutorialspoint.com/python/list_count.htm" TargetMode="External"/><Relationship Id="rId9" Type="http://schemas.openxmlformats.org/officeDocument/2006/relationships/hyperlink" Target="https://www.tutorialspoint.com/python/list_extend.htm" TargetMode="External"/><Relationship Id="rId10" Type="http://schemas.openxmlformats.org/officeDocument/2006/relationships/hyperlink" Target="https://www.tutorialspoint.com/python/list_index.htm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9938"/>
            <a:ext cx="12192000" cy="68689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7209" r="27957" b="-1"/>
          <a:stretch/>
        </p:blipFill>
        <p:spPr>
          <a:xfrm>
            <a:off x="6096000" y="640080"/>
            <a:ext cx="5459470" cy="55788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4276" y="640080"/>
            <a:ext cx="4208656" cy="3034857"/>
          </a:xfrm>
        </p:spPr>
        <p:txBody>
          <a:bodyPr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ATMS 305 Week 5:</a:t>
            </a:r>
            <a:br>
              <a:rPr lang="en-US" sz="4400">
                <a:solidFill>
                  <a:srgbClr val="FFFFFF"/>
                </a:solidFill>
              </a:rPr>
            </a:br>
            <a:r>
              <a:rPr lang="en-US" sz="4400">
                <a:solidFill>
                  <a:srgbClr val="FFFFFF"/>
                </a:solidFill>
              </a:rPr>
              <a:t>working with text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8921" y="3849539"/>
            <a:ext cx="4204012" cy="2359417"/>
          </a:xfrm>
        </p:spPr>
        <p:txBody>
          <a:bodyPr anchor="t">
            <a:normAutofit/>
          </a:bodyPr>
          <a:lstStyle/>
          <a:p>
            <a:pPr algn="r"/>
            <a:r>
              <a:rPr lang="en-US" sz="1600">
                <a:solidFill>
                  <a:srgbClr val="FFFFFF"/>
                </a:solidFill>
              </a:rPr>
              <a:t>Lecture 1: Strings, formatting, and reading a text file</a:t>
            </a:r>
          </a:p>
        </p:txBody>
      </p:sp>
    </p:spTree>
    <p:extLst>
      <p:ext uri="{BB962C8B-B14F-4D97-AF65-F5344CB8AC3E}">
        <p14:creationId xmlns:p14="http://schemas.microsoft.com/office/powerpoint/2010/main" val="130129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Formatting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showed that you can “add” strings together to combine them.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student = ’Sally’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print(‘Good morning ‘+student+’!’)</a:t>
            </a:r>
          </a:p>
          <a:p>
            <a:r>
              <a:rPr lang="en-US" dirty="0" smtClean="0"/>
              <a:t>How do we get more control over this?</a:t>
            </a:r>
          </a:p>
          <a:p>
            <a:r>
              <a:rPr lang="en-US" dirty="0" smtClean="0"/>
              <a:t>Answer: the 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format</a:t>
            </a:r>
            <a:r>
              <a:rPr lang="en-US" dirty="0" smtClean="0"/>
              <a:t> statement!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80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Format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template.format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(p0, p1, ..., k0=v0, k1=v1, 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...)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en-US" dirty="0"/>
              <a:t>The template (or format string) is a string which contains one or more format codes (fields to be replaced) embedded in constant text. The "fields to be replaced" are surrounded by curly braces {}.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curly braces and the "code" inside will be substituted with a formatted value from one of the arguments, according to the rules which we will specify soon. </a:t>
            </a:r>
            <a:endParaRPr lang="en-US" dirty="0" smtClean="0"/>
          </a:p>
          <a:p>
            <a:r>
              <a:rPr lang="en-US" dirty="0" smtClean="0"/>
              <a:t>Anything </a:t>
            </a:r>
            <a:r>
              <a:rPr lang="en-US" dirty="0"/>
              <a:t>else, which is not contained in curly braces will be literally printed, i.e. without any changes.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936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Format codes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994" y="2455334"/>
            <a:ext cx="5901605" cy="4023360"/>
          </a:xfrm>
        </p:spPr>
        <p:txBody>
          <a:bodyPr/>
          <a:lstStyle/>
          <a:p>
            <a:r>
              <a:rPr lang="en-US" dirty="0"/>
              <a:t>The general syntax for a format placeholder is 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%[flags][width][.precision]type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8667" y="2084832"/>
            <a:ext cx="45720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9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56986"/>
              </p:ext>
            </p:extLst>
          </p:nvPr>
        </p:nvGraphicFramePr>
        <p:xfrm>
          <a:off x="342662" y="619667"/>
          <a:ext cx="6362938" cy="5434864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3181469"/>
                <a:gridCol w="3181469"/>
              </a:tblGrid>
              <a:tr h="205541">
                <a:tc>
                  <a:txBody>
                    <a:bodyPr/>
                    <a:lstStyle/>
                    <a:p>
                      <a:r>
                        <a:rPr lang="en-US" sz="1400"/>
                        <a:t>Conversion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Meaning</a:t>
                      </a:r>
                    </a:p>
                  </a:txBody>
                  <a:tcPr marL="36704" marR="36704" marT="36704" marB="36704" anchor="ctr"/>
                </a:tc>
              </a:tr>
              <a:tr h="205541">
                <a:tc>
                  <a:txBody>
                    <a:bodyPr/>
                    <a:lstStyle/>
                    <a:p>
                      <a:r>
                        <a:rPr lang="en-US" sz="1400"/>
                        <a:t>d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Signed integer decimal.</a:t>
                      </a:r>
                    </a:p>
                  </a:txBody>
                  <a:tcPr marL="36704" marR="36704" marT="36704" marB="36704" anchor="ctr"/>
                </a:tc>
              </a:tr>
              <a:tr h="205541">
                <a:tc>
                  <a:txBody>
                    <a:bodyPr/>
                    <a:lstStyle/>
                    <a:p>
                      <a:r>
                        <a:rPr lang="en-US" sz="1400"/>
                        <a:t>i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Signed integer decimal.</a:t>
                      </a:r>
                    </a:p>
                  </a:txBody>
                  <a:tcPr marL="36704" marR="36704" marT="36704" marB="36704" anchor="ctr"/>
                </a:tc>
              </a:tr>
              <a:tr h="205541">
                <a:tc>
                  <a:txBody>
                    <a:bodyPr/>
                    <a:lstStyle/>
                    <a:p>
                      <a:r>
                        <a:rPr lang="en-US" sz="1400" dirty="0"/>
                        <a:t>e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Floating point exponential format (lowercase).</a:t>
                      </a:r>
                    </a:p>
                  </a:txBody>
                  <a:tcPr marL="36704" marR="36704" marT="36704" marB="36704" anchor="ctr"/>
                </a:tc>
              </a:tr>
              <a:tr h="205541">
                <a:tc>
                  <a:txBody>
                    <a:bodyPr/>
                    <a:lstStyle/>
                    <a:p>
                      <a:r>
                        <a:rPr lang="en-US" sz="1400"/>
                        <a:t>E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Floating point exponential format (uppercase).</a:t>
                      </a:r>
                    </a:p>
                  </a:txBody>
                  <a:tcPr marL="36704" marR="36704" marT="36704" marB="36704" anchor="ctr"/>
                </a:tc>
              </a:tr>
              <a:tr h="205541">
                <a:tc>
                  <a:txBody>
                    <a:bodyPr/>
                    <a:lstStyle/>
                    <a:p>
                      <a:r>
                        <a:rPr lang="en-US" sz="1400"/>
                        <a:t>f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Floating point decimal format.</a:t>
                      </a:r>
                    </a:p>
                  </a:txBody>
                  <a:tcPr marL="36704" marR="36704" marT="36704" marB="36704" anchor="ctr"/>
                </a:tc>
              </a:tr>
              <a:tr h="205541">
                <a:tc>
                  <a:txBody>
                    <a:bodyPr/>
                    <a:lstStyle/>
                    <a:p>
                      <a:r>
                        <a:rPr lang="en-US" sz="1400"/>
                        <a:t>F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Floating point decimal format.</a:t>
                      </a:r>
                    </a:p>
                  </a:txBody>
                  <a:tcPr marL="36704" marR="36704" marT="36704" marB="36704" anchor="ctr"/>
                </a:tc>
              </a:tr>
              <a:tr h="337674">
                <a:tc>
                  <a:txBody>
                    <a:bodyPr/>
                    <a:lstStyle/>
                    <a:p>
                      <a:r>
                        <a:rPr lang="en-US" sz="1400"/>
                        <a:t>g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Same as "e" if exponent is greater than -4 or less than precision, "f" otherwise.</a:t>
                      </a:r>
                    </a:p>
                  </a:txBody>
                  <a:tcPr marL="36704" marR="36704" marT="36704" marB="36704" anchor="ctr"/>
                </a:tc>
              </a:tr>
              <a:tr h="337674">
                <a:tc>
                  <a:txBody>
                    <a:bodyPr/>
                    <a:lstStyle/>
                    <a:p>
                      <a:r>
                        <a:rPr lang="en-US" sz="1400"/>
                        <a:t>G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Same as "E" if exponent is greater than -4 or less than precision, "F" otherwise.</a:t>
                      </a:r>
                    </a:p>
                  </a:txBody>
                  <a:tcPr marL="36704" marR="36704" marT="36704" marB="36704" anchor="ctr"/>
                </a:tc>
              </a:tr>
              <a:tr h="337674">
                <a:tc>
                  <a:txBody>
                    <a:bodyPr/>
                    <a:lstStyle/>
                    <a:p>
                      <a:r>
                        <a:rPr lang="en-US" sz="1400"/>
                        <a:t>c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Single character (accepts integer or single character string).</a:t>
                      </a:r>
                    </a:p>
                  </a:txBody>
                  <a:tcPr marL="36704" marR="36704" marT="36704" marB="36704" anchor="ctr"/>
                </a:tc>
              </a:tr>
              <a:tr h="205541">
                <a:tc>
                  <a:txBody>
                    <a:bodyPr/>
                    <a:lstStyle/>
                    <a:p>
                      <a:r>
                        <a:rPr lang="en-US" sz="1400"/>
                        <a:t>r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String (converts any python object using repr()).</a:t>
                      </a:r>
                    </a:p>
                  </a:txBody>
                  <a:tcPr marL="36704" marR="36704" marT="36704" marB="36704" anchor="ctr"/>
                </a:tc>
              </a:tr>
              <a:tr h="205541">
                <a:tc>
                  <a:txBody>
                    <a:bodyPr/>
                    <a:lstStyle/>
                    <a:p>
                      <a:r>
                        <a:rPr lang="en-US" sz="1400"/>
                        <a:t>s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String (converts any python object using str()).</a:t>
                      </a:r>
                    </a:p>
                  </a:txBody>
                  <a:tcPr marL="36704" marR="36704" marT="36704" marB="36704" anchor="ctr"/>
                </a:tc>
              </a:tr>
              <a:tr h="337674">
                <a:tc>
                  <a:txBody>
                    <a:bodyPr/>
                    <a:lstStyle/>
                    <a:p>
                      <a:r>
                        <a:rPr lang="mr-IN" sz="1400"/>
                        <a:t>%</a:t>
                      </a:r>
                    </a:p>
                  </a:txBody>
                  <a:tcPr marL="36704" marR="36704" marT="36704" marB="36704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 argument is converted, results in a "%" character in the result.</a:t>
                      </a:r>
                    </a:p>
                  </a:txBody>
                  <a:tcPr marL="36704" marR="36704" marT="36704" marB="36704" anchor="ctr"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3580" y="2123758"/>
            <a:ext cx="4523419" cy="26352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216672" y="619667"/>
            <a:ext cx="458670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mr-IN" sz="3200" dirty="0" smtClean="0">
                <a:solidFill>
                  <a:srgbClr val="555555"/>
                </a:solidFill>
                <a:latin typeface="verdana" charset="0"/>
              </a:rPr>
              <a:t>%6.2f</a:t>
            </a:r>
            <a:endParaRPr lang="en-US" sz="3200" dirty="0" smtClean="0">
              <a:solidFill>
                <a:srgbClr val="555555"/>
              </a:solidFill>
              <a:latin typeface="verdana" charset="0"/>
            </a:endParaRPr>
          </a:p>
          <a:p>
            <a:r>
              <a:rPr lang="en-US" sz="3200" dirty="0" smtClean="0">
                <a:solidFill>
                  <a:srgbClr val="555555"/>
                </a:solidFill>
                <a:latin typeface="verdana" charset="0"/>
              </a:rPr>
              <a:t>with different values: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03485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949281"/>
              </p:ext>
            </p:extLst>
          </p:nvPr>
        </p:nvGraphicFramePr>
        <p:xfrm>
          <a:off x="1024128" y="2265362"/>
          <a:ext cx="9720262" cy="365760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4860131"/>
                <a:gridCol w="4860131"/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Flag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Meaning</a:t>
                      </a:r>
                    </a:p>
                  </a:txBody>
                  <a:tcPr marL="76200" marR="76200" marT="76200" marB="76200"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uk-UA"/>
                        <a:t>#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Used with o, x or X specifiers the value is preceded with 0, 0o, 0O, 0x or 0X respectively.</a:t>
                      </a:r>
                    </a:p>
                  </a:txBody>
                  <a:tcPr marL="76200" marR="76200" marT="76200" marB="76200"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The conversion result will be zero padded for numeric values.</a:t>
                      </a:r>
                    </a:p>
                  </a:txBody>
                  <a:tcPr marL="76200" marR="76200" marT="76200" marB="76200"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mr-IN" dirty="0"/>
                        <a:t>-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The converted value is left adjusted</a:t>
                      </a:r>
                    </a:p>
                  </a:txBody>
                  <a:tcPr marL="76200" marR="76200" marT="76200" marB="76200"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sk-SK"/>
                        <a:t> 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If no sign (minus sign e.g.) is going to be written, a blank space is inserted before the value.</a:t>
                      </a:r>
                    </a:p>
                  </a:txBody>
                  <a:tcPr marL="76200" marR="76200" marT="76200" marB="76200"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mr-IN"/>
                        <a:t>+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sign character ("+" or "-") will precede the conversion (overrides a "space" flag).</a:t>
                      </a:r>
                    </a:p>
                  </a:txBody>
                  <a:tcPr marL="76200" marR="76200" marT="76200" marB="76200" anchor="ctr"/>
                </a:tc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formatting codes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599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“Illustrated” Format 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938" y="2506788"/>
            <a:ext cx="9720262" cy="358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0570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778934"/>
            <a:ext cx="12192000" cy="5723466"/>
          </a:xfrm>
        </p:spPr>
        <p:txBody>
          <a:bodyPr>
            <a:normAutofit/>
          </a:bodyPr>
          <a:lstStyle/>
          <a:p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&gt;&gt;&gt; "First argument: {0}, second one: {1}".format(47,11) 'First argument: 47, second one: 11'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"Second argument: {1}, first one: {0}".format(47,11) 'Second argument: 11, first one: 47'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"Second argument: {1:3d}, first one: {0:7.2f}".format(47.42,11) 'Second argument: 11, first one: 47.42'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"First argument: {}, second one: {}".format(47,11) 'First argument: 47, second one: 11'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# arguments can be used more than once: ...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"various precisions: {0:6.2f} or {0:6.3f}".format(1.4148) 'various precisions: 1.41 or 1.415'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&gt;&gt;&gt;</a:t>
            </a:r>
            <a:endParaRPr lang="en-US" dirty="0">
              <a:latin typeface="Inconsolata" charset="0"/>
              <a:ea typeface="Inconsolata" charset="0"/>
              <a:cs typeface="Inconsolat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947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also use keyword parameters in format statements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7907" y="2286000"/>
            <a:ext cx="965232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640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justify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It's possible to left or right justify data with the format method. To this end, we can precede the formatting with a "&lt;" (left justify) or "&gt;" (right justify). We demonstrate this with the following examples: </a:t>
            </a:r>
            <a:endParaRPr lang="en-US" dirty="0" smtClean="0"/>
          </a:p>
          <a:p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&gt;&gt;&gt; "{0:&lt;20s} {1:6.2f}".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format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('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Spam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&amp;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Eggs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:', 6.99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)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'</a:t>
            </a:r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Spam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&amp;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Eggs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:           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6.99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'&gt;&gt;&gt;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"{0:&gt;20s} {1:6.2f}".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format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('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Spam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&amp;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Eggs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:', 6.99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)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'       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Spam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&amp;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Eggs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:   6.99'</a:t>
            </a:r>
            <a:endParaRPr lang="en-US" dirty="0">
              <a:latin typeface="Inconsolata" charset="0"/>
              <a:ea typeface="Inconsolata" charset="0"/>
              <a:cs typeface="Inconsolat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8600" y="0"/>
            <a:ext cx="1803400" cy="240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642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dictionaries in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capital_country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= {"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United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States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 :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Washington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",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                  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"US" :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Washington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",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                  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Canada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 :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Ottawa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",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                 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Germany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":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Berlin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",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                 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France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 :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Paris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",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                 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England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 :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London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",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                 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"UK" :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London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",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                 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Switzerland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 :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Bern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",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                 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Austria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 :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Vienna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",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                 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Netherlands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 :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Amsterdam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"}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print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("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Countries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and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their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capitals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:")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for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in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capital_country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: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  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print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("{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country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}: {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capital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}".</a:t>
            </a:r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format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(</a:t>
            </a:r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country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=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c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,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/>
            </a:r>
            <a:br>
              <a:rPr lang="en-US" dirty="0" smtClean="0">
                <a:latin typeface="Inconsolata" charset="0"/>
                <a:ea typeface="Inconsolata" charset="0"/>
                <a:cs typeface="Inconsolata" charset="0"/>
              </a:rPr>
            </a:b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        </a:t>
            </a:r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capital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=</a:t>
            </a:r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capital_country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c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]))</a:t>
            </a:r>
            <a:endParaRPr lang="en-US" dirty="0">
              <a:latin typeface="Inconsolata" charset="0"/>
              <a:ea typeface="Inconsolata" charset="0"/>
              <a:cs typeface="Inconsolat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2814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Last time, we showed how to use dictionaries to organize data that we read in.  </a:t>
            </a:r>
          </a:p>
          <a:p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filename='</a:t>
            </a:r>
            <a:r>
              <a:rPr lang="nb-NO" dirty="0">
                <a:latin typeface="Inconsolata" charset="0"/>
                <a:ea typeface="Inconsolata" charset="0"/>
                <a:cs typeface="Inconsolata" charset="0"/>
              </a:rPr>
              <a:t>aravg.ann.land_ocean.90S.90N.v4.0.1.201612.asc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'</a:t>
            </a:r>
          </a:p>
          <a:p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wxdata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={'year':[],'temperature':[]}    #define dictionary</a:t>
            </a:r>
          </a:p>
          <a:p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with open(filename, "r") as f:    #read all the lines in the file</a:t>
            </a:r>
          </a:p>
          <a:p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   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alist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 =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f.read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().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splitlines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()</a:t>
            </a:r>
          </a:p>
          <a:p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for line in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alist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:  #iterate through lines</a:t>
            </a:r>
          </a:p>
          <a:p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   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wxdata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['year'].append(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int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(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line.split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()[0]))</a:t>
            </a:r>
          </a:p>
          <a:p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   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wxdata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['temperature'].append(float(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line.split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()[1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]))</a:t>
            </a:r>
            <a:endParaRPr lang="en-US" dirty="0"/>
          </a:p>
          <a:p>
            <a:r>
              <a:rPr lang="en-US" dirty="0" smtClean="0"/>
              <a:t>How can we use the dictionary for some common tasks?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9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what'd </a:t>
            </a:r>
            <a:r>
              <a:rPr lang="en-US" smtClean="0"/>
              <a:t>we learn? </a:t>
            </a:r>
            <a:r>
              <a:rPr lang="en-US" dirty="0" smtClean="0"/>
              <a:t>🤓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b="1" dirty="0" smtClean="0"/>
              <a:t>sort </a:t>
            </a:r>
            <a:r>
              <a:rPr lang="en-US" dirty="0" smtClean="0"/>
              <a:t>can sort lists for you</a:t>
            </a:r>
          </a:p>
          <a:p>
            <a:pPr>
              <a:buFont typeface="Arial" charset="0"/>
              <a:buChar char="•"/>
            </a:pPr>
            <a:r>
              <a:rPr lang="en-US" b="1" dirty="0" smtClean="0"/>
              <a:t>list comprehension</a:t>
            </a:r>
            <a:r>
              <a:rPr lang="en-US" dirty="0" smtClean="0"/>
              <a:t> can help you loop, we used it to find elements in a list</a:t>
            </a:r>
            <a:endParaRPr lang="en-US" b="1" dirty="0" smtClean="0"/>
          </a:p>
          <a:p>
            <a:pPr>
              <a:buFont typeface="Arial" charset="0"/>
              <a:buChar char="•"/>
            </a:pPr>
            <a:r>
              <a:rPr lang="en-US" b="1" smtClean="0"/>
              <a:t>format</a:t>
            </a:r>
            <a:r>
              <a:rPr lang="en-US" smtClean="0"/>
              <a:t> </a:t>
            </a:r>
            <a:r>
              <a:rPr lang="en-US" dirty="0" smtClean="0"/>
              <a:t>helps you make your output look pretty, with the ultimate in German engineering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009671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can use several techniques to query </a:t>
            </a:r>
            <a:r>
              <a:rPr lang="en-US" dirty="0" smtClean="0"/>
              <a:t>list data</a:t>
            </a:r>
            <a:r>
              <a:rPr lang="en-US" dirty="0" smtClean="0"/>
              <a:t>.</a:t>
            </a:r>
          </a:p>
          <a:p>
            <a:r>
              <a:rPr lang="en-US" dirty="0" smtClean="0"/>
              <a:t>Lists can be queried using built in commands:</a:t>
            </a:r>
          </a:p>
          <a:p>
            <a:r>
              <a:rPr lang="en-US" dirty="0" err="1" smtClean="0">
                <a:latin typeface="Inconsolata" charset="0"/>
                <a:ea typeface="Inconsolata" charset="0"/>
                <a:cs typeface="Inconsolata" charset="0"/>
              </a:rPr>
              <a:t>wxdata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['year'].count(1986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) #Try this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643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042674"/>
              </p:ext>
            </p:extLst>
          </p:nvPr>
        </p:nvGraphicFramePr>
        <p:xfrm>
          <a:off x="1456265" y="967251"/>
          <a:ext cx="2654114" cy="4660828"/>
        </p:xfrm>
        <a:graphic>
          <a:graphicData uri="http://schemas.openxmlformats.org/drawingml/2006/table">
            <a:tbl>
              <a:tblPr/>
              <a:tblGrid>
                <a:gridCol w="2654114"/>
              </a:tblGrid>
              <a:tr h="449310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Function with Description</a:t>
                      </a:r>
                    </a:p>
                  </a:txBody>
                  <a:tcPr marL="35102" marR="35102" marT="35102" marB="35102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6388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2"/>
                        </a:rPr>
                        <a:t>cmp(list1, list2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2"/>
                        </a:rPr>
                        <a:t>)</a:t>
                      </a:r>
                      <a:r>
                        <a:rPr lang="en-US" sz="1800" dirty="0">
                          <a:effectLst/>
                        </a:rPr>
                        <a:t/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Compares elements of both lists.</a:t>
                      </a:r>
                    </a:p>
                  </a:txBody>
                  <a:tcPr marL="35102" marR="35102" marT="35102" marB="35102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88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3"/>
                        </a:rPr>
                        <a:t>len(list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3"/>
                        </a:rPr>
                        <a:t>)</a:t>
                      </a:r>
                      <a:r>
                        <a:rPr lang="en-US" sz="1800" dirty="0">
                          <a:effectLst/>
                        </a:rPr>
                        <a:t/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Gives the total length of the list.</a:t>
                      </a:r>
                    </a:p>
                  </a:txBody>
                  <a:tcPr marL="35102" marR="35102" marT="35102" marB="35102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841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4"/>
                        </a:rPr>
                        <a:t>max(list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4"/>
                        </a:rPr>
                        <a:t>)</a:t>
                      </a:r>
                      <a:r>
                        <a:rPr lang="en-US" sz="1800" dirty="0">
                          <a:effectLst/>
                        </a:rPr>
                        <a:t/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Returns item from the list with max value.</a:t>
                      </a:r>
                    </a:p>
                  </a:txBody>
                  <a:tcPr marL="35102" marR="35102" marT="35102" marB="35102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841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5"/>
                        </a:rPr>
                        <a:t>min(list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5"/>
                        </a:rPr>
                        <a:t>)</a:t>
                      </a:r>
                      <a:r>
                        <a:rPr lang="en-US" sz="1800" dirty="0">
                          <a:effectLst/>
                        </a:rPr>
                        <a:t/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Returns item from the list with min value.</a:t>
                      </a:r>
                    </a:p>
                  </a:txBody>
                  <a:tcPr marL="35102" marR="35102" marT="35102" marB="35102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88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6"/>
                        </a:rPr>
                        <a:t>list(seq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6"/>
                        </a:rPr>
                        <a:t>)</a:t>
                      </a:r>
                      <a:r>
                        <a:rPr lang="en-US" sz="1800" dirty="0">
                          <a:effectLst/>
                        </a:rPr>
                        <a:t/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Converts a tuple into list.</a:t>
                      </a:r>
                    </a:p>
                  </a:txBody>
                  <a:tcPr marL="35102" marR="35102" marT="35102" marB="35102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896289"/>
              </p:ext>
            </p:extLst>
          </p:nvPr>
        </p:nvGraphicFramePr>
        <p:xfrm>
          <a:off x="5155139" y="296131"/>
          <a:ext cx="6003928" cy="6003069"/>
        </p:xfrm>
        <a:graphic>
          <a:graphicData uri="http://schemas.openxmlformats.org/drawingml/2006/table">
            <a:tbl>
              <a:tblPr/>
              <a:tblGrid>
                <a:gridCol w="6003928"/>
              </a:tblGrid>
              <a:tr h="357230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Methods with Description</a:t>
                      </a:r>
                    </a:p>
                  </a:txBody>
                  <a:tcPr marL="19758" marR="19758" marT="19758" marB="19758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50793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7"/>
                        </a:rPr>
                        <a:t>list.append(obj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7"/>
                        </a:rPr>
                        <a:t>)</a:t>
                      </a:r>
                      <a:r>
                        <a:rPr lang="en-US" sz="1800" dirty="0">
                          <a:effectLst/>
                        </a:rPr>
                        <a:t/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Appends object </a:t>
                      </a:r>
                      <a:r>
                        <a:rPr lang="en-US" sz="1800" dirty="0" err="1">
                          <a:effectLst/>
                        </a:rPr>
                        <a:t>obj</a:t>
                      </a:r>
                      <a:r>
                        <a:rPr lang="en-US" sz="1800" dirty="0">
                          <a:effectLst/>
                        </a:rPr>
                        <a:t> to list</a:t>
                      </a:r>
                    </a:p>
                  </a:txBody>
                  <a:tcPr marL="19758" marR="19758" marT="19758" marB="19758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864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8"/>
                        </a:rPr>
                        <a:t>list.count(obj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8"/>
                        </a:rPr>
                        <a:t>)</a:t>
                      </a:r>
                      <a:r>
                        <a:rPr lang="en-US" sz="1800" dirty="0">
                          <a:effectLst/>
                        </a:rPr>
                        <a:t/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Returns count of how many times </a:t>
                      </a:r>
                      <a:r>
                        <a:rPr lang="en-US" sz="1800" dirty="0" err="1">
                          <a:effectLst/>
                        </a:rPr>
                        <a:t>obj</a:t>
                      </a:r>
                      <a:r>
                        <a:rPr lang="en-US" sz="1800" dirty="0">
                          <a:effectLst/>
                        </a:rPr>
                        <a:t> occurs in list</a:t>
                      </a:r>
                    </a:p>
                  </a:txBody>
                  <a:tcPr marL="19758" marR="19758" marT="19758" marB="19758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793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9"/>
                        </a:rPr>
                        <a:t>list.extend(seq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9"/>
                        </a:rPr>
                        <a:t>)</a:t>
                      </a:r>
                      <a:r>
                        <a:rPr lang="en-US" sz="1800" dirty="0">
                          <a:effectLst/>
                        </a:rPr>
                        <a:t/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Appends the contents of </a:t>
                      </a:r>
                      <a:r>
                        <a:rPr lang="en-US" sz="1800" dirty="0" err="1">
                          <a:effectLst/>
                        </a:rPr>
                        <a:t>seq</a:t>
                      </a:r>
                      <a:r>
                        <a:rPr lang="en-US" sz="1800" dirty="0">
                          <a:effectLst/>
                        </a:rPr>
                        <a:t> to list</a:t>
                      </a:r>
                    </a:p>
                  </a:txBody>
                  <a:tcPr marL="19758" marR="19758" marT="19758" marB="19758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864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10"/>
                        </a:rPr>
                        <a:t>list.index(obj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10"/>
                        </a:rPr>
                        <a:t>)</a:t>
                      </a:r>
                      <a:r>
                        <a:rPr lang="en-US" sz="1800" dirty="0">
                          <a:effectLst/>
                        </a:rPr>
                        <a:t/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Returns the lowest index in list that </a:t>
                      </a:r>
                      <a:r>
                        <a:rPr lang="en-US" sz="1800" dirty="0" err="1">
                          <a:effectLst/>
                        </a:rPr>
                        <a:t>obj</a:t>
                      </a:r>
                      <a:r>
                        <a:rPr lang="en-US" sz="1800" dirty="0">
                          <a:effectLst/>
                        </a:rPr>
                        <a:t> appears</a:t>
                      </a:r>
                    </a:p>
                  </a:txBody>
                  <a:tcPr marL="19758" marR="19758" marT="19758" marB="19758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864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11"/>
                        </a:rPr>
                        <a:t>list.insert(index, obj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11"/>
                        </a:rPr>
                        <a:t>)</a:t>
                      </a:r>
                      <a:r>
                        <a:rPr lang="en-US" sz="1800" dirty="0" smtClean="0">
                          <a:effectLst/>
                        </a:rPr>
                        <a:t/>
                      </a:r>
                      <a:br>
                        <a:rPr lang="en-US" sz="1800" dirty="0" smtClean="0">
                          <a:effectLst/>
                        </a:rPr>
                      </a:br>
                      <a:r>
                        <a:rPr lang="en-US" sz="1800" dirty="0" smtClean="0">
                          <a:effectLst/>
                        </a:rPr>
                        <a:t>Inserts object </a:t>
                      </a:r>
                      <a:r>
                        <a:rPr lang="en-US" sz="1800" dirty="0" err="1" smtClean="0">
                          <a:effectLst/>
                        </a:rPr>
                        <a:t>obj</a:t>
                      </a:r>
                      <a:r>
                        <a:rPr lang="en-US" sz="1800" dirty="0" smtClean="0">
                          <a:effectLst/>
                        </a:rPr>
                        <a:t> into list at offset index</a:t>
                      </a:r>
                      <a:endParaRPr lang="en-US" sz="1800" dirty="0">
                        <a:effectLst/>
                      </a:endParaRPr>
                    </a:p>
                  </a:txBody>
                  <a:tcPr marL="19758" marR="19758" marT="19758" marB="19758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864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12"/>
                        </a:rPr>
                        <a:t>list.pop(obj=list[-1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12"/>
                        </a:rPr>
                        <a:t>])</a:t>
                      </a:r>
                      <a:r>
                        <a:rPr lang="en-US" sz="1800" dirty="0" smtClean="0">
                          <a:effectLst/>
                        </a:rPr>
                        <a:t/>
                      </a:r>
                      <a:br>
                        <a:rPr lang="en-US" sz="1800" dirty="0" smtClean="0">
                          <a:effectLst/>
                        </a:rPr>
                      </a:br>
                      <a:r>
                        <a:rPr lang="en-US" sz="1800" dirty="0" smtClean="0">
                          <a:effectLst/>
                        </a:rPr>
                        <a:t>Removes and returns last object or </a:t>
                      </a:r>
                      <a:r>
                        <a:rPr lang="en-US" sz="1800" dirty="0" err="1" smtClean="0">
                          <a:effectLst/>
                        </a:rPr>
                        <a:t>obj</a:t>
                      </a:r>
                      <a:r>
                        <a:rPr lang="en-US" sz="1800" dirty="0" smtClean="0">
                          <a:effectLst/>
                        </a:rPr>
                        <a:t> from list</a:t>
                      </a:r>
                      <a:endParaRPr lang="en-US" sz="1800" dirty="0">
                        <a:effectLst/>
                      </a:endParaRPr>
                    </a:p>
                  </a:txBody>
                  <a:tcPr marL="19758" marR="19758" marT="19758" marB="19758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793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13"/>
                        </a:rPr>
                        <a:t>list.remove(obj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13"/>
                        </a:rPr>
                        <a:t>)</a:t>
                      </a:r>
                      <a:r>
                        <a:rPr lang="en-US" sz="1800" dirty="0" smtClean="0">
                          <a:effectLst/>
                        </a:rPr>
                        <a:t/>
                      </a:r>
                      <a:br>
                        <a:rPr lang="en-US" sz="1800" dirty="0" smtClean="0">
                          <a:effectLst/>
                        </a:rPr>
                      </a:br>
                      <a:r>
                        <a:rPr lang="en-US" sz="1800" dirty="0" smtClean="0">
                          <a:effectLst/>
                        </a:rPr>
                        <a:t>Removes object </a:t>
                      </a:r>
                      <a:r>
                        <a:rPr lang="en-US" sz="1800" dirty="0" err="1" smtClean="0">
                          <a:effectLst/>
                        </a:rPr>
                        <a:t>obj</a:t>
                      </a:r>
                      <a:r>
                        <a:rPr lang="en-US" sz="1800" dirty="0" smtClean="0">
                          <a:effectLst/>
                        </a:rPr>
                        <a:t> from list</a:t>
                      </a:r>
                      <a:endParaRPr lang="en-US" sz="1800" dirty="0">
                        <a:effectLst/>
                      </a:endParaRPr>
                    </a:p>
                  </a:txBody>
                  <a:tcPr marL="19758" marR="19758" marT="19758" marB="19758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793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14"/>
                        </a:rPr>
                        <a:t>list.reverse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14"/>
                        </a:rPr>
                        <a:t>()</a:t>
                      </a:r>
                      <a:r>
                        <a:rPr lang="en-US" sz="1800" dirty="0" smtClean="0">
                          <a:effectLst/>
                        </a:rPr>
                        <a:t/>
                      </a:r>
                      <a:br>
                        <a:rPr lang="en-US" sz="1800" dirty="0" smtClean="0">
                          <a:effectLst/>
                        </a:rPr>
                      </a:br>
                      <a:r>
                        <a:rPr lang="en-US" sz="1800" dirty="0" smtClean="0">
                          <a:effectLst/>
                        </a:rPr>
                        <a:t>Reverses objects of list in place</a:t>
                      </a:r>
                      <a:endParaRPr lang="en-US" sz="1800" dirty="0">
                        <a:effectLst/>
                      </a:endParaRPr>
                    </a:p>
                  </a:txBody>
                  <a:tcPr marL="19758" marR="19758" marT="19758" marB="19758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864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313131"/>
                          </a:solidFill>
                          <a:effectLst/>
                          <a:hlinkClick r:id="rId15"/>
                        </a:rPr>
                        <a:t>list.sort([func</a:t>
                      </a:r>
                      <a:r>
                        <a:rPr lang="en-US" sz="1800" b="1" u="none" strike="noStrike" dirty="0" smtClean="0">
                          <a:solidFill>
                            <a:srgbClr val="313131"/>
                          </a:solidFill>
                          <a:effectLst/>
                          <a:hlinkClick r:id="rId15"/>
                        </a:rPr>
                        <a:t>])</a:t>
                      </a:r>
                      <a:r>
                        <a:rPr lang="en-US" sz="1800" dirty="0" smtClean="0">
                          <a:effectLst/>
                        </a:rPr>
                        <a:t/>
                      </a:r>
                      <a:br>
                        <a:rPr lang="en-US" sz="1800" dirty="0" smtClean="0">
                          <a:effectLst/>
                        </a:rPr>
                      </a:br>
                      <a:r>
                        <a:rPr lang="en-US" sz="1800" dirty="0" smtClean="0">
                          <a:effectLst/>
                        </a:rPr>
                        <a:t>Sorts objects of list, use compare </a:t>
                      </a:r>
                      <a:r>
                        <a:rPr lang="en-US" sz="1800" dirty="0" err="1" smtClean="0">
                          <a:effectLst/>
                        </a:rPr>
                        <a:t>func</a:t>
                      </a:r>
                      <a:r>
                        <a:rPr lang="en-US" sz="1800" dirty="0" smtClean="0">
                          <a:effectLst/>
                        </a:rPr>
                        <a:t> if given</a:t>
                      </a:r>
                      <a:endParaRPr lang="en-US" sz="1800" dirty="0">
                        <a:effectLst/>
                      </a:endParaRPr>
                    </a:p>
                  </a:txBody>
                  <a:tcPr marL="19758" marR="19758" marT="19758" marB="19758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3421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comprehension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has a method to construct and query lists called list comprehension.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24128" y="3164469"/>
            <a:ext cx="1014306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Inconsolata" charset="0"/>
                <a:ea typeface="Inconsolata" charset="0"/>
                <a:cs typeface="Inconsolata" charset="0"/>
              </a:rPr>
              <a:t>&gt;&gt;&gt; S = [x**2 for x in range(10</a:t>
            </a:r>
            <a:r>
              <a:rPr lang="en-US" sz="2400" dirty="0" smtClean="0">
                <a:latin typeface="Inconsolata" charset="0"/>
                <a:ea typeface="Inconsolata" charset="0"/>
                <a:cs typeface="Inconsolata" charset="0"/>
              </a:rPr>
              <a:t>)]</a:t>
            </a:r>
          </a:p>
          <a:p>
            <a:r>
              <a:rPr lang="en-US" sz="2400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  <a:r>
              <a:rPr lang="en-US" sz="2400" dirty="0">
                <a:latin typeface="Inconsolata" charset="0"/>
                <a:ea typeface="Inconsolata" charset="0"/>
                <a:cs typeface="Inconsolata" charset="0"/>
              </a:rPr>
              <a:t>V = [2**</a:t>
            </a:r>
            <a:r>
              <a:rPr lang="en-US" sz="2400" dirty="0" err="1">
                <a:latin typeface="Inconsolata" charset="0"/>
                <a:ea typeface="Inconsolata" charset="0"/>
                <a:cs typeface="Inconsolata" charset="0"/>
              </a:rPr>
              <a:t>i</a:t>
            </a:r>
            <a:r>
              <a:rPr lang="en-US" sz="2400" dirty="0">
                <a:latin typeface="Inconsolata" charset="0"/>
                <a:ea typeface="Inconsolata" charset="0"/>
                <a:cs typeface="Inconsolata" charset="0"/>
              </a:rPr>
              <a:t> for </a:t>
            </a:r>
            <a:r>
              <a:rPr lang="en-US" sz="2400" dirty="0" err="1">
                <a:latin typeface="Inconsolata" charset="0"/>
                <a:ea typeface="Inconsolata" charset="0"/>
                <a:cs typeface="Inconsolata" charset="0"/>
              </a:rPr>
              <a:t>i</a:t>
            </a:r>
            <a:r>
              <a:rPr lang="en-US" sz="2400" dirty="0">
                <a:latin typeface="Inconsolata" charset="0"/>
                <a:ea typeface="Inconsolata" charset="0"/>
                <a:cs typeface="Inconsolata" charset="0"/>
              </a:rPr>
              <a:t> in range(13</a:t>
            </a:r>
            <a:r>
              <a:rPr lang="en-US" sz="2400" dirty="0" smtClean="0">
                <a:latin typeface="Inconsolata" charset="0"/>
                <a:ea typeface="Inconsolata" charset="0"/>
                <a:cs typeface="Inconsolata" charset="0"/>
              </a:rPr>
              <a:t>)]</a:t>
            </a:r>
          </a:p>
          <a:p>
            <a:r>
              <a:rPr lang="en-US" sz="2400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  <a:r>
              <a:rPr lang="en-US" sz="2400" dirty="0">
                <a:latin typeface="Inconsolata" charset="0"/>
                <a:ea typeface="Inconsolata" charset="0"/>
                <a:cs typeface="Inconsolata" charset="0"/>
              </a:rPr>
              <a:t>M = [x for x in S if x % 2 == 0</a:t>
            </a:r>
            <a:r>
              <a:rPr lang="en-US" sz="2400" dirty="0" smtClean="0">
                <a:latin typeface="Inconsolata" charset="0"/>
                <a:ea typeface="Inconsolata" charset="0"/>
                <a:cs typeface="Inconsolata" charset="0"/>
              </a:rPr>
              <a:t>]</a:t>
            </a:r>
          </a:p>
          <a:p>
            <a:r>
              <a:rPr lang="en-US" sz="2400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</a:p>
          <a:p>
            <a:r>
              <a:rPr lang="en-US" sz="2400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  <a:r>
              <a:rPr lang="en-US" sz="2400" dirty="0">
                <a:latin typeface="Inconsolata" charset="0"/>
                <a:ea typeface="Inconsolata" charset="0"/>
                <a:cs typeface="Inconsolata" charset="0"/>
              </a:rPr>
              <a:t>print S; print V; print </a:t>
            </a:r>
            <a:r>
              <a:rPr lang="en-US" sz="2400" dirty="0" smtClean="0">
                <a:latin typeface="Inconsolata" charset="0"/>
                <a:ea typeface="Inconsolata" charset="0"/>
                <a:cs typeface="Inconsolata" charset="0"/>
              </a:rPr>
              <a:t>M</a:t>
            </a:r>
          </a:p>
          <a:p>
            <a:r>
              <a:rPr lang="en-US" sz="2400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en-US" sz="2400" dirty="0">
                <a:latin typeface="Inconsolata" charset="0"/>
                <a:ea typeface="Inconsolata" charset="0"/>
                <a:cs typeface="Inconsolata" charset="0"/>
              </a:rPr>
              <a:t>0, 1, 4, 9, 16, 25, 36, 49, 64, 81][1, 2, 4, 8, 16, 32, 64, 128, 256, 512, 1024, 2048, 4096][0, 4, 16, 36, 64]</a:t>
            </a:r>
          </a:p>
        </p:txBody>
      </p:sp>
    </p:spTree>
    <p:extLst>
      <p:ext uri="{BB962C8B-B14F-4D97-AF65-F5344CB8AC3E}">
        <p14:creationId xmlns:p14="http://schemas.microsoft.com/office/powerpoint/2010/main" val="1823303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24128" y="1939204"/>
            <a:ext cx="1095586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&gt;&gt;&gt; words = 'The quick brown fox jumps over the lazy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dog'.split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()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print words['The', 'quick', 'brown', 'fox', 'jumps', 'over', 'the', 'lazy', 'dog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']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stuff = [[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w.upper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(),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w.lower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(),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len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(w)] for w in words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]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&gt;&gt;&gt; 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for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i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 in stuff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: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...     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print 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i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... 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'THE', 'the', 3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]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'QUICK', 'quick', 5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]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'BROWN', 'brown', 5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]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'FOX', 'fox', 3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]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'JUMPS', 'jumps', 5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]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'OVER', 'over', 4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]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'THE', 'the', 3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]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'LAZY', 'lazy', 4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]</a:t>
            </a:r>
          </a:p>
          <a:p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'DOG', 'dog', 3]</a:t>
            </a:r>
          </a:p>
        </p:txBody>
      </p:sp>
    </p:spTree>
    <p:extLst>
      <p:ext uri="{BB962C8B-B14F-4D97-AF65-F5344CB8AC3E}">
        <p14:creationId xmlns:p14="http://schemas.microsoft.com/office/powerpoint/2010/main" val="1066252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Sorting and selecting together using list comprehension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 using a technique called </a:t>
            </a:r>
            <a:r>
              <a:rPr lang="en-US" b="1" dirty="0"/>
              <a:t>list comprehension</a:t>
            </a:r>
            <a:r>
              <a:rPr lang="en-US" dirty="0"/>
              <a:t>.</a:t>
            </a:r>
          </a:p>
          <a:p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highesttemps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 = [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i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 for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i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 in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wxdata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['temperature'] if </a:t>
            </a:r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i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 &gt;= 0.4] </a:t>
            </a:r>
          </a:p>
          <a:p>
            <a:r>
              <a:rPr lang="en-US" dirty="0" err="1">
                <a:latin typeface="Inconsolata" charset="0"/>
                <a:ea typeface="Inconsolata" charset="0"/>
                <a:cs typeface="Inconsolata" charset="0"/>
              </a:rPr>
              <a:t>highesttemps.sort</a:t>
            </a:r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()</a:t>
            </a:r>
          </a:p>
          <a:p>
            <a:r>
              <a:rPr lang="en-US" dirty="0"/>
              <a:t>Note that this just sorts the one column.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66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Sorting lists and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697" y="1794933"/>
            <a:ext cx="10938933" cy="506306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Want to sort a list by another, or a dictionary by a column? We have the sort command.</a:t>
            </a:r>
          </a:p>
          <a:p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X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= ["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a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",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b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",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",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d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",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e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",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f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",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g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",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h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", "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i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"]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Y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= [ 0, 1, 1, 0, 1, 2, 2, 0, 1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]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yx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=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zip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(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Y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, X)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yx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[(0,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a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(1,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b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(1,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(0,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d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(1,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e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(2,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f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(2,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g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(0,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h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(1,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i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')]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yx.sort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()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yx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[(0,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a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(0,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d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(0,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h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(1,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b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(1,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(1,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e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(1,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i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(2,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f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'), (2,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g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')]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x_sorted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= [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x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for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y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,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x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in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 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yx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]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mr-IN" dirty="0" err="1" smtClean="0">
                <a:latin typeface="Inconsolata" charset="0"/>
                <a:ea typeface="Inconsolata" charset="0"/>
                <a:cs typeface="Inconsolata" charset="0"/>
              </a:rPr>
              <a:t>x_sorted</a:t>
            </a:r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 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r>
              <a:rPr lang="mr-IN" dirty="0" smtClean="0">
                <a:latin typeface="Inconsolata" charset="0"/>
                <a:ea typeface="Inconsolata" charset="0"/>
                <a:cs typeface="Inconsolata" charset="0"/>
              </a:rPr>
              <a:t>[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a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d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h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b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c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e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i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f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', '</a:t>
            </a:r>
            <a:r>
              <a:rPr lang="mr-IN" dirty="0" err="1">
                <a:latin typeface="Inconsolata" charset="0"/>
                <a:ea typeface="Inconsolata" charset="0"/>
                <a:cs typeface="Inconsolata" charset="0"/>
              </a:rPr>
              <a:t>g</a:t>
            </a:r>
            <a:r>
              <a:rPr lang="mr-IN" dirty="0">
                <a:latin typeface="Inconsolata" charset="0"/>
                <a:ea typeface="Inconsolata" charset="0"/>
                <a:cs typeface="Inconsolata" charset="0"/>
              </a:rPr>
              <a:t>']</a:t>
            </a:r>
            <a:endParaRPr lang="en-US" dirty="0" smtClean="0">
              <a:latin typeface="Inconsolata" charset="0"/>
              <a:ea typeface="Inconsolata" charset="0"/>
              <a:cs typeface="Inconsolata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326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 a one liner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Inconsolata" charset="0"/>
                <a:ea typeface="Inconsolata" charset="0"/>
                <a:cs typeface="Inconsolata" charset="0"/>
              </a:rPr>
              <a:t>[x for y, x in sorted(zip(Y, X</a:t>
            </a:r>
            <a:r>
              <a:rPr lang="en-US" dirty="0" smtClean="0">
                <a:latin typeface="Inconsolata" charset="0"/>
                <a:ea typeface="Inconsolata" charset="0"/>
                <a:cs typeface="Inconsolata" charset="0"/>
              </a:rPr>
              <a:t>))]</a:t>
            </a:r>
          </a:p>
          <a:p>
            <a:endParaRPr lang="en-US" dirty="0"/>
          </a:p>
          <a:p>
            <a:r>
              <a:rPr lang="en-US" dirty="0" smtClean="0"/>
              <a:t>How can we sort dictionaries in the same way?  One way is to do the same procedure, reassigning a </a:t>
            </a:r>
            <a:r>
              <a:rPr lang="en-US" smtClean="0"/>
              <a:t>new dictionary.</a:t>
            </a:r>
            <a:endParaRPr lang="en-US" dirty="0" smtClean="0"/>
          </a:p>
          <a:p>
            <a:r>
              <a:rPr lang="en-US" dirty="0" smtClean="0"/>
              <a:t>Try it!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62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C1C93EF2-4785-427F-84A5-F1666490E9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2985</TotalTime>
  <Words>1400</Words>
  <Application>Microsoft Macintosh PowerPoint</Application>
  <PresentationFormat>Widescreen</PresentationFormat>
  <Paragraphs>153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Calibri</vt:lpstr>
      <vt:lpstr>Inconsolata</vt:lpstr>
      <vt:lpstr>Mangal</vt:lpstr>
      <vt:lpstr>Tw Cen MT</vt:lpstr>
      <vt:lpstr>Tw Cen MT Condensed</vt:lpstr>
      <vt:lpstr>verdana</vt:lpstr>
      <vt:lpstr>Wingdings 3</vt:lpstr>
      <vt:lpstr>Arial</vt:lpstr>
      <vt:lpstr>Integral</vt:lpstr>
      <vt:lpstr>ATMS 305 Week 5: working with text</vt:lpstr>
      <vt:lpstr>Using dictionaries</vt:lpstr>
      <vt:lpstr>querying data</vt:lpstr>
      <vt:lpstr>PowerPoint Presentation</vt:lpstr>
      <vt:lpstr>List comprehension</vt:lpstr>
      <vt:lpstr>Another example</vt:lpstr>
      <vt:lpstr>Sorting and selecting together using list comprehension</vt:lpstr>
      <vt:lpstr>Sorting lists and dictionaries</vt:lpstr>
      <vt:lpstr>Or a one liner</vt:lpstr>
      <vt:lpstr>Formatting output</vt:lpstr>
      <vt:lpstr>Format method</vt:lpstr>
      <vt:lpstr>Format codes</vt:lpstr>
      <vt:lpstr>PowerPoint Presentation</vt:lpstr>
      <vt:lpstr>Other formatting codes</vt:lpstr>
      <vt:lpstr>“Illustrated” Format example</vt:lpstr>
      <vt:lpstr>PowerPoint Presentation</vt:lpstr>
      <vt:lpstr>We can also use keyword parameters in format statements</vt:lpstr>
      <vt:lpstr>justify</vt:lpstr>
      <vt:lpstr>Using dictionaries in format</vt:lpstr>
      <vt:lpstr>what'd we learn? 🤓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ATMS 305 Week 1: Introduction to unix/linux</dc:title>
  <dc:creator>Stephen Nesbitt</dc:creator>
  <cp:lastModifiedBy>Nesbitt, Stephen</cp:lastModifiedBy>
  <cp:revision>62</cp:revision>
  <cp:lastPrinted>2017-02-13T05:15:53Z</cp:lastPrinted>
  <dcterms:created xsi:type="dcterms:W3CDTF">2017-01-25T03:19:21Z</dcterms:created>
  <dcterms:modified xsi:type="dcterms:W3CDTF">2017-02-15T12:38:10Z</dcterms:modified>
</cp:coreProperties>
</file>

<file path=docProps/thumbnail.jpeg>
</file>